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8" r:id="rId2"/>
    <p:sldId id="256" r:id="rId3"/>
    <p:sldId id="301" r:id="rId4"/>
    <p:sldId id="297" r:id="rId5"/>
    <p:sldId id="300" r:id="rId6"/>
    <p:sldId id="298" r:id="rId7"/>
    <p:sldId id="30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99F"/>
    <a:srgbClr val="930941"/>
    <a:srgbClr val="6DB383"/>
    <a:srgbClr val="568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90" d="100"/>
          <a:sy n="90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56B3E-2518-47DA-A4A2-6890D46A8281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232FC-8813-495B-BAE1-BD5AFAC8CF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06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98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8E2D5-9757-C26D-08B2-D7AFA2F48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B2235E0E-9740-9E36-7645-CB3CE749BC0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AFB9BB41-BBB8-AC31-5CD3-6385B846D2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2D717A65-AF4D-01E6-9189-72A1316F6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4563B10B-FAAD-449F-A02E-689967197FD6}" type="slidenum">
              <a:rPr lang="zh-CN" altLang="en-US" smtClean="0">
                <a:latin typeface="Calibri" panose="020F0502020204030204" pitchFamily="34" charset="0"/>
              </a:rPr>
              <a:t>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5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56DB-AFB3-B41D-CFB0-EE76F2727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DA752123-1C75-1EA4-3060-E353ACFC103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63EBEA28-E9BE-6343-1190-E753ED4FA5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F2D75066-176D-7810-9EDE-5256F6414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4563B10B-FAAD-449F-A02E-689967197FD6}" type="slidenum">
              <a:rPr lang="zh-CN" altLang="en-US" smtClean="0">
                <a:latin typeface="Calibri" panose="020F0502020204030204" pitchFamily="34" charset="0"/>
              </a:rPr>
              <a:t>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33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2966-06EC-421F-3790-4ED290C7A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7A98EB90-93AD-2114-F8F5-F12BDE05CC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205D3B76-1FDC-5DAD-DFE5-F0B78414A91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0B4BFA36-7F37-4CEA-2391-AA19593A3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4563B10B-FAAD-449F-A02E-689967197FD6}" type="slidenum">
              <a:rPr lang="zh-CN" altLang="en-US" smtClean="0">
                <a:latin typeface="Calibri" panose="020F0502020204030204" pitchFamily="34" charset="0"/>
              </a:rPr>
              <a:t>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53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2CA34-C77D-336E-983F-F62B92B85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13E400E1-A7B0-E160-9868-C0FC82DD03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>
            <a:extLst>
              <a:ext uri="{FF2B5EF4-FFF2-40B4-BE49-F238E27FC236}">
                <a16:creationId xmlns:a16="http://schemas.microsoft.com/office/drawing/2014/main" id="{16EFE6FA-D16E-FD91-1468-B0B92AFB1D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>
            <a:extLst>
              <a:ext uri="{FF2B5EF4-FFF2-40B4-BE49-F238E27FC236}">
                <a16:creationId xmlns:a16="http://schemas.microsoft.com/office/drawing/2014/main" id="{590EAC49-C062-0077-5DC3-102710B50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4563B10B-FAAD-449F-A02E-689967197FD6}" type="slidenum">
              <a:rPr lang="zh-CN" altLang="en-US" smtClean="0">
                <a:latin typeface="Calibri" panose="020F0502020204030204" pitchFamily="34" charset="0"/>
              </a:rPr>
              <a:t>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560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6981F-E7DB-AC24-6C99-F16179035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14015C-BBFD-A6FD-8464-64C5817DD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917F0A-BCB0-9F43-D1CF-FCEBAC2DA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D8DEEA-E4A6-7003-70D9-A0043B7D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5BC288-194B-9E3D-C02A-20521D08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46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F3464-9FD4-2197-2806-3C8834EB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4EEFF7-8FA1-8FC9-7351-C69603CE1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8BA5C6-FDF6-8925-EA6E-83AF1797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9033A5-34D7-B9AD-C628-D4E489864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6FA09A-C10D-82F4-CBA3-19A310D1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84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F2A31C-C7AD-E579-E68F-F11AD0CB4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667138-9B16-CC48-667D-E2ED777CA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FAEE5-7025-F3FE-8701-3F0CFFD0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2E1E39-0D0E-9183-7D7A-2FD524A6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9C1CC-6C39-6E38-A82A-D9CADCD7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786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7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A3CD7-052E-DE82-37E4-DFB1D610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D996C8-7EF7-897F-A813-46D9204A0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0D14C1-8720-5F87-74C0-F9B96913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3C7A03-BC43-E4BB-6E92-BEC7371E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E071A8-ADBB-FA43-E606-D4EA8982B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37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CB73C-C39D-6A0A-9C54-D60BB7C40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2D9DCC-CBA2-EAE8-B6D5-F5636CD0E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0863D4-FF27-1C84-266E-4163BC87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C5015C-36CF-9989-3C7B-839E8525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5AB23A-47CD-F1C2-A19B-E8C5ED2A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4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7B519-B1F1-CFE0-C602-C826C107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C71D99-3DB9-DC6D-2855-EA96DB98C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C8762E-D0B2-FDC5-739C-9BF55FFC9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5195F5-A44D-6C28-9E13-2C241D548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BCB41C-5DDF-2443-2C10-2A4D3149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20C20E-5A1B-227A-775C-9BDE7DC5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426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7F5D1-83CA-BCDA-B0DF-F489FE201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5D9507-8ABC-C27C-6F30-A006DEC50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90A853-948C-DF5F-422E-C8ADB8AA5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EE5A0F-2187-76F2-6D7C-88B7BAAED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FFE267-F46F-D6D3-5AA1-53FCDCD74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32EB149-E40D-AB0B-C7E7-9FD8ED8A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06D5CA-D98F-0A28-BC50-CBE04AA4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2B05AA-CF35-9D29-F875-F6A9AE74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2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18DF7-D223-2159-CE21-7CE60403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CF2EDD-EB0A-17A4-5DD2-57A7FC76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8A1A8F-4AAC-DAFD-D460-A533ED1A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1BA616-CA3C-B67F-7874-444892BD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40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748D05-FF0B-3F1B-4566-E744EC6B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7E8C12-E883-1108-2614-85C840E3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0957A1-B685-930D-D74A-C62678399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23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36C06-540D-2282-DEC8-0266E71F7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D45ADC-36D3-D3E8-A7AF-AEDDE0278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6D4C63-190C-B47B-6C06-E2C38EAC9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D73D6E-10BE-1098-36D1-DF4A06B7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1C6439-3ECC-4AF2-14B2-0EE3AC32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60FAB2-DA97-7ECE-D5EA-5D9134AA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89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FA69F-8763-CE11-A578-A5B0CBCB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C68645-58E7-6547-B3BD-9A0B6C68A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9B35E1-DF5D-B6C9-61E7-9EF406029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D9CF0C-A486-2491-0FCE-C87437FB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A0B295-E8F5-7309-3627-E9BF2B19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FAF5AD-5FDA-0764-B184-C27471CB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833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9ACFCCD-C5F0-E4C2-2AC6-BB495B74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2DD58B-C98E-EF7F-3537-C43E5CFD5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DE32E4-0ACB-4DCA-7D5B-38D3FEAA1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99220-271D-4E72-ADE5-126FE08C0443}" type="datetimeFigureOut">
              <a:rPr lang="zh-CN" altLang="en-US" smtClean="0"/>
              <a:t>2025/4/18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0806DD-98FD-7111-E7BC-BEEF02C39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D2969-355E-801B-7CC5-02A9C6ED3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1009D-DEB9-41AD-8B27-F1BCD40BF9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7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1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 rot="2700000">
            <a:off x="9330371" y="916648"/>
            <a:ext cx="1420687" cy="1427783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 rot="2700000">
            <a:off x="3117460" y="-89875"/>
            <a:ext cx="7004023" cy="7037748"/>
          </a:xfrm>
          <a:custGeom>
            <a:avLst/>
            <a:gdLst>
              <a:gd name="connsiteX0" fmla="*/ 0 w 7004023"/>
              <a:gd name="connsiteY0" fmla="*/ 2171546 h 7037748"/>
              <a:gd name="connsiteX1" fmla="*/ 1740201 w 7004023"/>
              <a:gd name="connsiteY1" fmla="*/ 431345 h 7037748"/>
              <a:gd name="connsiteX2" fmla="*/ 1740202 w 7004023"/>
              <a:gd name="connsiteY2" fmla="*/ 431345 h 7037748"/>
              <a:gd name="connsiteX3" fmla="*/ 2171547 w 7004023"/>
              <a:gd name="connsiteY3" fmla="*/ 0 h 7037748"/>
              <a:gd name="connsiteX4" fmla="*/ 6358431 w 7004023"/>
              <a:gd name="connsiteY4" fmla="*/ 0 h 7037748"/>
              <a:gd name="connsiteX5" fmla="*/ 7004023 w 7004023"/>
              <a:gd name="connsiteY5" fmla="*/ 645592 h 7037748"/>
              <a:gd name="connsiteX6" fmla="*/ 7004022 w 7004023"/>
              <a:gd name="connsiteY6" fmla="*/ 4866202 h 7037748"/>
              <a:gd name="connsiteX7" fmla="*/ 5263822 w 7004023"/>
              <a:gd name="connsiteY7" fmla="*/ 6606403 h 7037748"/>
              <a:gd name="connsiteX8" fmla="*/ 5263822 w 7004023"/>
              <a:gd name="connsiteY8" fmla="*/ 6606401 h 7037748"/>
              <a:gd name="connsiteX9" fmla="*/ 4832475 w 7004023"/>
              <a:gd name="connsiteY9" fmla="*/ 7037748 h 7037748"/>
              <a:gd name="connsiteX10" fmla="*/ 4832474 w 7004023"/>
              <a:gd name="connsiteY10" fmla="*/ 2171546 h 703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04023" h="7037748">
                <a:moveTo>
                  <a:pt x="0" y="2171546"/>
                </a:moveTo>
                <a:lnTo>
                  <a:pt x="1740201" y="431345"/>
                </a:lnTo>
                <a:lnTo>
                  <a:pt x="1740202" y="431345"/>
                </a:lnTo>
                <a:lnTo>
                  <a:pt x="2171547" y="0"/>
                </a:lnTo>
                <a:lnTo>
                  <a:pt x="6358431" y="0"/>
                </a:lnTo>
                <a:cubicBezTo>
                  <a:pt x="6714981" y="0"/>
                  <a:pt x="7004023" y="289042"/>
                  <a:pt x="7004023" y="645592"/>
                </a:cubicBezTo>
                <a:lnTo>
                  <a:pt x="7004022" y="4866202"/>
                </a:lnTo>
                <a:lnTo>
                  <a:pt x="5263822" y="6606403"/>
                </a:lnTo>
                <a:lnTo>
                  <a:pt x="5263822" y="6606401"/>
                </a:lnTo>
                <a:lnTo>
                  <a:pt x="4832475" y="7037748"/>
                </a:lnTo>
                <a:lnTo>
                  <a:pt x="4832474" y="21715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rot="2700000">
            <a:off x="6098536" y="2488658"/>
            <a:ext cx="4353560" cy="4231886"/>
          </a:xfrm>
          <a:custGeom>
            <a:avLst/>
            <a:gdLst>
              <a:gd name="connsiteX0" fmla="*/ 0 w 4353560"/>
              <a:gd name="connsiteY0" fmla="*/ 1105934 h 4231886"/>
              <a:gd name="connsiteX1" fmla="*/ 1105935 w 4353560"/>
              <a:gd name="connsiteY1" fmla="*/ 0 h 4231886"/>
              <a:gd name="connsiteX2" fmla="*/ 3943273 w 4353560"/>
              <a:gd name="connsiteY2" fmla="*/ 0 h 4231886"/>
              <a:gd name="connsiteX3" fmla="*/ 4353560 w 4353560"/>
              <a:gd name="connsiteY3" fmla="*/ 410287 h 4231886"/>
              <a:gd name="connsiteX4" fmla="*/ 4353560 w 4353560"/>
              <a:gd name="connsiteY4" fmla="*/ 3125951 h 4231886"/>
              <a:gd name="connsiteX5" fmla="*/ 3247625 w 4353560"/>
              <a:gd name="connsiteY5" fmla="*/ 4231886 h 4231886"/>
              <a:gd name="connsiteX6" fmla="*/ 3247625 w 4353560"/>
              <a:gd name="connsiteY6" fmla="*/ 1105934 h 42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3560" h="4231886">
                <a:moveTo>
                  <a:pt x="0" y="1105934"/>
                </a:moveTo>
                <a:lnTo>
                  <a:pt x="1105935" y="0"/>
                </a:lnTo>
                <a:lnTo>
                  <a:pt x="3943273" y="0"/>
                </a:lnTo>
                <a:cubicBezTo>
                  <a:pt x="4169868" y="0"/>
                  <a:pt x="4353560" y="183692"/>
                  <a:pt x="4353560" y="410287"/>
                </a:cubicBezTo>
                <a:lnTo>
                  <a:pt x="4353560" y="3125951"/>
                </a:lnTo>
                <a:lnTo>
                  <a:pt x="3247625" y="4231886"/>
                </a:lnTo>
                <a:lnTo>
                  <a:pt x="3247625" y="11059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700000">
            <a:off x="5271643" y="433691"/>
            <a:ext cx="4706557" cy="4730065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rgbClr val="5D9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5003" y="2090857"/>
            <a:ext cx="6469643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阿里巴巴普惠体 M" panose="00020600040101010101" pitchFamily="18" charset="-122"/>
              </a:rPr>
              <a:t>基于</a:t>
            </a: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阿里巴巴普惠体 M" panose="00020600040101010101" pitchFamily="18" charset="-122"/>
              </a:rPr>
              <a:t>51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阿里巴巴普惠体 M" panose="00020600040101010101" pitchFamily="18" charset="-122"/>
              </a:rPr>
              <a:t>单片机的智能鱼缸喂食系统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881270" y="4050051"/>
            <a:ext cx="2767734" cy="316802"/>
            <a:chOff x="1244534" y="3522134"/>
            <a:chExt cx="2767734" cy="316802"/>
          </a:xfrm>
          <a:solidFill>
            <a:srgbClr val="5D999F"/>
          </a:solidFill>
        </p:grpSpPr>
        <p:sp>
          <p:nvSpPr>
            <p:cNvPr id="27" name="矩形 26"/>
            <p:cNvSpPr/>
            <p:nvPr/>
          </p:nvSpPr>
          <p:spPr>
            <a:xfrm>
              <a:off x="1244534" y="3522134"/>
              <a:ext cx="2767734" cy="316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阿里巴巴普惠体 M" panose="00020600040101010101" pitchFamily="18" charset="-122"/>
                <a:ea typeface="阿里巴巴普惠体 M" panose="00020600040101010101" pitchFamily="18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309077" y="3526647"/>
              <a:ext cx="2365178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阿里巴巴普惠体 M" panose="00020600040101010101" pitchFamily="18" charset="-122"/>
                </a:rPr>
                <a:t>汇报人：古炜  </a:t>
              </a:r>
              <a:endPara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  <a:ea typeface="阿里巴巴普惠体 M" panose="00020600040101010101" pitchFamily="18" charset="-122"/>
              </a:endParaRPr>
            </a:p>
          </p:txBody>
        </p:sp>
      </p:grpSp>
      <p:sp>
        <p:nvSpPr>
          <p:cNvPr id="30" name="任意多边形 29"/>
          <p:cNvSpPr/>
          <p:nvPr/>
        </p:nvSpPr>
        <p:spPr>
          <a:xfrm rot="2700000">
            <a:off x="10732001" y="5932661"/>
            <a:ext cx="922260" cy="92686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32" name="任意多边形 31"/>
          <p:cNvSpPr/>
          <p:nvPr/>
        </p:nvSpPr>
        <p:spPr>
          <a:xfrm rot="2700000">
            <a:off x="1301417" y="5457574"/>
            <a:ext cx="707075" cy="710607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33" name="任意多边形 32"/>
          <p:cNvSpPr/>
          <p:nvPr/>
        </p:nvSpPr>
        <p:spPr>
          <a:xfrm rot="2700000">
            <a:off x="2543552" y="465347"/>
            <a:ext cx="354223" cy="355992"/>
          </a:xfrm>
          <a:custGeom>
            <a:avLst/>
            <a:gdLst>
              <a:gd name="connsiteX0" fmla="*/ 1163668 w 4706557"/>
              <a:gd name="connsiteY0" fmla="*/ 125724 h 4730065"/>
              <a:gd name="connsiteX1" fmla="*/ 1163670 w 4706557"/>
              <a:gd name="connsiteY1" fmla="*/ 125724 h 4730065"/>
              <a:gd name="connsiteX2" fmla="*/ 1289393 w 4706557"/>
              <a:gd name="connsiteY2" fmla="*/ 1 h 4730065"/>
              <a:gd name="connsiteX3" fmla="*/ 4274851 w 4706557"/>
              <a:gd name="connsiteY3" fmla="*/ 0 h 4730065"/>
              <a:gd name="connsiteX4" fmla="*/ 4706557 w 4706557"/>
              <a:gd name="connsiteY4" fmla="*/ 431706 h 4730065"/>
              <a:gd name="connsiteX5" fmla="*/ 4706557 w 4706557"/>
              <a:gd name="connsiteY5" fmla="*/ 3440672 h 4730065"/>
              <a:gd name="connsiteX6" fmla="*/ 3542888 w 4706557"/>
              <a:gd name="connsiteY6" fmla="*/ 4604342 h 4730065"/>
              <a:gd name="connsiteX7" fmla="*/ 3542888 w 4706557"/>
              <a:gd name="connsiteY7" fmla="*/ 4604340 h 4730065"/>
              <a:gd name="connsiteX8" fmla="*/ 3417163 w 4706557"/>
              <a:gd name="connsiteY8" fmla="*/ 4730065 h 4730065"/>
              <a:gd name="connsiteX9" fmla="*/ 3417163 w 4706557"/>
              <a:gd name="connsiteY9" fmla="*/ 1289392 h 4730065"/>
              <a:gd name="connsiteX10" fmla="*/ 0 w 4706557"/>
              <a:gd name="connsiteY10" fmla="*/ 1289392 h 47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06557" h="4730065">
                <a:moveTo>
                  <a:pt x="1163668" y="125724"/>
                </a:moveTo>
                <a:lnTo>
                  <a:pt x="1163670" y="125724"/>
                </a:lnTo>
                <a:lnTo>
                  <a:pt x="1289393" y="1"/>
                </a:lnTo>
                <a:lnTo>
                  <a:pt x="4274851" y="0"/>
                </a:lnTo>
                <a:cubicBezTo>
                  <a:pt x="4513275" y="1"/>
                  <a:pt x="4706557" y="193282"/>
                  <a:pt x="4706557" y="431706"/>
                </a:cubicBezTo>
                <a:lnTo>
                  <a:pt x="4706557" y="3440672"/>
                </a:lnTo>
                <a:lnTo>
                  <a:pt x="3542888" y="4604342"/>
                </a:lnTo>
                <a:lnTo>
                  <a:pt x="3542888" y="4604340"/>
                </a:lnTo>
                <a:lnTo>
                  <a:pt x="3417163" y="4730065"/>
                </a:lnTo>
                <a:lnTo>
                  <a:pt x="3417163" y="1289392"/>
                </a:lnTo>
                <a:lnTo>
                  <a:pt x="0" y="12893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58272" y="546208"/>
            <a:ext cx="311151" cy="194270"/>
            <a:chOff x="207558" y="206734"/>
            <a:chExt cx="380545" cy="157163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07558" y="206734"/>
              <a:ext cx="380545" cy="0"/>
            </a:xfrm>
            <a:prstGeom prst="line">
              <a:avLst/>
            </a:prstGeom>
            <a:ln w="38100" cap="rnd">
              <a:solidFill>
                <a:srgbClr val="5D999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7558" y="285316"/>
              <a:ext cx="380545" cy="0"/>
            </a:xfrm>
            <a:prstGeom prst="line">
              <a:avLst/>
            </a:prstGeom>
            <a:ln w="38100" cap="rnd">
              <a:solidFill>
                <a:srgbClr val="5D999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207558" y="363897"/>
              <a:ext cx="380545" cy="0"/>
            </a:xfrm>
            <a:prstGeom prst="line">
              <a:avLst/>
            </a:prstGeom>
            <a:ln w="38100" cap="rnd">
              <a:solidFill>
                <a:srgbClr val="5D999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890194" y="489455"/>
            <a:ext cx="3530455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阿里巴巴普惠体 M" panose="00020600040101010101" pitchFamily="18" charset="-122"/>
              </a:rPr>
              <a:t>51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阿里巴巴普惠体 M" panose="00020600040101010101" pitchFamily="18" charset="-122"/>
              </a:rPr>
              <a:t>单片机课程设计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5FD0D54-70E9-4533-D0B1-999FFE95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250" y="10376"/>
            <a:ext cx="1848231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8" grpId="0"/>
      <p:bldP spid="22" grpId="0" animBg="1"/>
      <p:bldP spid="20" grpId="0" animBg="1"/>
      <p:bldP spid="24" grpId="0"/>
      <p:bldP spid="30" grpId="0" animBg="1"/>
      <p:bldP spid="32" grpId="0" animBg="1"/>
      <p:bldP spid="33" grpId="0" animBg="1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A2892-0070-2A5D-3CBB-D4736378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52BBC6-6091-A52D-298C-BA92FA34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606" y="96838"/>
            <a:ext cx="1848231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764A4A-BA3B-EC66-9DFA-EEEB20D49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11" y="1374701"/>
            <a:ext cx="5853224" cy="43899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9DC3F26-99E0-7D25-05E4-22A02A23A5BC}"/>
              </a:ext>
            </a:extLst>
          </p:cNvPr>
          <p:cNvSpPr/>
          <p:nvPr/>
        </p:nvSpPr>
        <p:spPr>
          <a:xfrm>
            <a:off x="3763925" y="1646275"/>
            <a:ext cx="1325526" cy="1274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31BCBD-4614-1440-113E-1672F5789FA8}"/>
              </a:ext>
            </a:extLst>
          </p:cNvPr>
          <p:cNvSpPr/>
          <p:nvPr/>
        </p:nvSpPr>
        <p:spPr>
          <a:xfrm>
            <a:off x="3234069" y="3017652"/>
            <a:ext cx="1059712" cy="1274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2ED2ED-1DC7-785A-E2B1-B713B794458B}"/>
              </a:ext>
            </a:extLst>
          </p:cNvPr>
          <p:cNvSpPr/>
          <p:nvPr/>
        </p:nvSpPr>
        <p:spPr>
          <a:xfrm>
            <a:off x="5022110" y="4898066"/>
            <a:ext cx="1399955" cy="411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F4E051-A714-D36C-4FF3-E0AE7A41E152}"/>
              </a:ext>
            </a:extLst>
          </p:cNvPr>
          <p:cNvSpPr/>
          <p:nvPr/>
        </p:nvSpPr>
        <p:spPr>
          <a:xfrm>
            <a:off x="6673703" y="2154866"/>
            <a:ext cx="2562445" cy="1274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735AB-AE5E-9B1C-3A16-8CF561109B82}"/>
              </a:ext>
            </a:extLst>
          </p:cNvPr>
          <p:cNvSpPr/>
          <p:nvPr/>
        </p:nvSpPr>
        <p:spPr>
          <a:xfrm>
            <a:off x="5398680" y="3123092"/>
            <a:ext cx="646814" cy="489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B3BD943-27A3-AD82-69DD-DA5F4F60037C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2594344" y="3654719"/>
            <a:ext cx="63972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8795DC4-E0EA-8CEA-E127-8CA54C3778E6}"/>
              </a:ext>
            </a:extLst>
          </p:cNvPr>
          <p:cNvSpPr txBox="1"/>
          <p:nvPr/>
        </p:nvSpPr>
        <p:spPr>
          <a:xfrm>
            <a:off x="1046419" y="3470053"/>
            <a:ext cx="159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ESP8266-01S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30F27A-CFB8-7C29-7682-0184E476A104}"/>
              </a:ext>
            </a:extLst>
          </p:cNvPr>
          <p:cNvSpPr txBox="1"/>
          <p:nvPr/>
        </p:nvSpPr>
        <p:spPr>
          <a:xfrm>
            <a:off x="792125" y="2092250"/>
            <a:ext cx="213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28BYJ-48步进电机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87E7A74-C456-B51D-8AA7-0AE8E197EEBF}"/>
              </a:ext>
            </a:extLst>
          </p:cNvPr>
          <p:cNvCxnSpPr>
            <a:cxnSpLocks/>
          </p:cNvCxnSpPr>
          <p:nvPr/>
        </p:nvCxnSpPr>
        <p:spPr>
          <a:xfrm flipH="1">
            <a:off x="2792819" y="2276916"/>
            <a:ext cx="9533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24C5755-6F4E-7801-836F-E3218A8734DF}"/>
              </a:ext>
            </a:extLst>
          </p:cNvPr>
          <p:cNvSpPr txBox="1"/>
          <p:nvPr/>
        </p:nvSpPr>
        <p:spPr>
          <a:xfrm>
            <a:off x="5217041" y="5929867"/>
            <a:ext cx="117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独立按键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81CBAD3-39A1-1446-F8CA-B1541CFD4E46}"/>
              </a:ext>
            </a:extLst>
          </p:cNvPr>
          <p:cNvCxnSpPr>
            <a:cxnSpLocks/>
          </p:cNvCxnSpPr>
          <p:nvPr/>
        </p:nvCxnSpPr>
        <p:spPr>
          <a:xfrm>
            <a:off x="5718541" y="5309192"/>
            <a:ext cx="0" cy="636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14CFC6EB-1B29-91B2-0B15-9A3248182AC9}"/>
              </a:ext>
            </a:extLst>
          </p:cNvPr>
          <p:cNvSpPr txBox="1"/>
          <p:nvPr/>
        </p:nvSpPr>
        <p:spPr>
          <a:xfrm>
            <a:off x="9772210" y="2607267"/>
            <a:ext cx="1030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lcd1602</a:t>
            </a:r>
            <a:endParaRPr lang="zh-CN" altLang="en-US" b="1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D505DDB-397A-9BBB-DEF4-DD7A9F995DA5}"/>
              </a:ext>
            </a:extLst>
          </p:cNvPr>
          <p:cNvCxnSpPr>
            <a:cxnSpLocks/>
          </p:cNvCxnSpPr>
          <p:nvPr/>
        </p:nvCxnSpPr>
        <p:spPr>
          <a:xfrm>
            <a:off x="9236148" y="2796141"/>
            <a:ext cx="5032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1BE1A47-F95F-23CF-12A6-B3E6866C0FDD}"/>
              </a:ext>
            </a:extLst>
          </p:cNvPr>
          <p:cNvSpPr txBox="1"/>
          <p:nvPr/>
        </p:nvSpPr>
        <p:spPr>
          <a:xfrm>
            <a:off x="4792625" y="901039"/>
            <a:ext cx="2139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DS1302</a:t>
            </a:r>
            <a:r>
              <a:rPr lang="zh-CN" altLang="en-US" b="1" dirty="0"/>
              <a:t>时钟芯片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ACEC852-A1D7-483E-69BE-315805EFFC57}"/>
              </a:ext>
            </a:extLst>
          </p:cNvPr>
          <p:cNvCxnSpPr>
            <a:cxnSpLocks/>
          </p:cNvCxnSpPr>
          <p:nvPr/>
        </p:nvCxnSpPr>
        <p:spPr>
          <a:xfrm flipV="1">
            <a:off x="5718541" y="1256046"/>
            <a:ext cx="0" cy="18670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 47">
            <a:extLst>
              <a:ext uri="{FF2B5EF4-FFF2-40B4-BE49-F238E27FC236}">
                <a16:creationId xmlns:a16="http://schemas.microsoft.com/office/drawing/2014/main" id="{32F5BDD8-0C92-1045-1AEC-4CAE17964C55}"/>
              </a:ext>
            </a:extLst>
          </p:cNvPr>
          <p:cNvSpPr/>
          <p:nvPr/>
        </p:nvSpPr>
        <p:spPr>
          <a:xfrm rot="18900000" flipV="1">
            <a:off x="99493" y="160716"/>
            <a:ext cx="1257992" cy="771874"/>
          </a:xfrm>
          <a:custGeom>
            <a:avLst/>
            <a:gdLst>
              <a:gd name="connsiteX0" fmla="*/ 0 w 1667713"/>
              <a:gd name="connsiteY0" fmla="*/ 456881 h 1023269"/>
              <a:gd name="connsiteX1" fmla="*/ 412332 w 1667713"/>
              <a:gd name="connsiteY1" fmla="*/ 44549 h 1023269"/>
              <a:gd name="connsiteX2" fmla="*/ 412333 w 1667713"/>
              <a:gd name="connsiteY2" fmla="*/ 44549 h 1023269"/>
              <a:gd name="connsiteX3" fmla="*/ 456882 w 1667713"/>
              <a:gd name="connsiteY3" fmla="*/ 0 h 1023269"/>
              <a:gd name="connsiteX4" fmla="*/ 1514743 w 1667713"/>
              <a:gd name="connsiteY4" fmla="*/ 0 h 1023269"/>
              <a:gd name="connsiteX5" fmla="*/ 1667713 w 1667713"/>
              <a:gd name="connsiteY5" fmla="*/ 152970 h 1023269"/>
              <a:gd name="connsiteX6" fmla="*/ 1667713 w 1667713"/>
              <a:gd name="connsiteY6" fmla="*/ 704806 h 1023269"/>
              <a:gd name="connsiteX7" fmla="*/ 1349251 w 1667713"/>
              <a:gd name="connsiteY7" fmla="*/ 1023269 h 1023269"/>
              <a:gd name="connsiteX8" fmla="*/ 1349251 w 1667713"/>
              <a:gd name="connsiteY8" fmla="*/ 318462 h 1023269"/>
              <a:gd name="connsiteX9" fmla="*/ 138420 w 1667713"/>
              <a:gd name="connsiteY9" fmla="*/ 318462 h 1023269"/>
              <a:gd name="connsiteX10" fmla="*/ 1 w 1667713"/>
              <a:gd name="connsiteY10" fmla="*/ 456881 h 102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7713" h="1023269">
                <a:moveTo>
                  <a:pt x="0" y="456881"/>
                </a:moveTo>
                <a:lnTo>
                  <a:pt x="412332" y="44549"/>
                </a:lnTo>
                <a:lnTo>
                  <a:pt x="412333" y="44549"/>
                </a:lnTo>
                <a:lnTo>
                  <a:pt x="456882" y="0"/>
                </a:lnTo>
                <a:lnTo>
                  <a:pt x="1514743" y="0"/>
                </a:lnTo>
                <a:cubicBezTo>
                  <a:pt x="1599226" y="1"/>
                  <a:pt x="1667713" y="68487"/>
                  <a:pt x="1667713" y="152970"/>
                </a:cubicBezTo>
                <a:lnTo>
                  <a:pt x="1667713" y="704806"/>
                </a:lnTo>
                <a:lnTo>
                  <a:pt x="1349251" y="1023269"/>
                </a:lnTo>
                <a:lnTo>
                  <a:pt x="1349251" y="318462"/>
                </a:lnTo>
                <a:lnTo>
                  <a:pt x="138420" y="318462"/>
                </a:lnTo>
                <a:lnTo>
                  <a:pt x="1" y="456881"/>
                </a:lnTo>
                <a:close/>
              </a:path>
            </a:pathLst>
          </a:custGeom>
          <a:solidFill>
            <a:srgbClr val="5D9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B5C7C4D-D0A7-52CC-7D38-909C1FB803EC}"/>
              </a:ext>
            </a:extLst>
          </p:cNvPr>
          <p:cNvSpPr txBox="1"/>
          <p:nvPr/>
        </p:nvSpPr>
        <p:spPr>
          <a:xfrm>
            <a:off x="1517508" y="28504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latin typeface="阿里巴巴普惠体 M" panose="00020600040101010101" pitchFamily="18" charset="-122"/>
                <a:ea typeface="阿里巴巴普惠体 M" panose="00020600040101010101" pitchFamily="18" charset="-122"/>
              </a:rPr>
              <a:t>使用的元件</a:t>
            </a:r>
          </a:p>
        </p:txBody>
      </p:sp>
      <p:sp>
        <p:nvSpPr>
          <p:cNvPr id="41" name="任意多边形 48">
            <a:extLst>
              <a:ext uri="{FF2B5EF4-FFF2-40B4-BE49-F238E27FC236}">
                <a16:creationId xmlns:a16="http://schemas.microsoft.com/office/drawing/2014/main" id="{82616A0F-62EA-B714-E50E-AD786D8B91AB}"/>
              </a:ext>
            </a:extLst>
          </p:cNvPr>
          <p:cNvSpPr/>
          <p:nvPr/>
        </p:nvSpPr>
        <p:spPr>
          <a:xfrm rot="18900000" flipV="1">
            <a:off x="-102618" y="95709"/>
            <a:ext cx="926781" cy="721545"/>
          </a:xfrm>
          <a:custGeom>
            <a:avLst/>
            <a:gdLst>
              <a:gd name="connsiteX0" fmla="*/ 303771 w 1228628"/>
              <a:gd name="connsiteY0" fmla="*/ 32819 h 956548"/>
              <a:gd name="connsiteX1" fmla="*/ 303771 w 1228628"/>
              <a:gd name="connsiteY1" fmla="*/ 32820 h 956548"/>
              <a:gd name="connsiteX2" fmla="*/ 336591 w 1228628"/>
              <a:gd name="connsiteY2" fmla="*/ 0 h 956548"/>
              <a:gd name="connsiteX3" fmla="*/ 1115933 w 1228628"/>
              <a:gd name="connsiteY3" fmla="*/ 0 h 956548"/>
              <a:gd name="connsiteX4" fmla="*/ 1228628 w 1228628"/>
              <a:gd name="connsiteY4" fmla="*/ 112695 h 956548"/>
              <a:gd name="connsiteX5" fmla="*/ 1228628 w 1228628"/>
              <a:gd name="connsiteY5" fmla="*/ 721932 h 956548"/>
              <a:gd name="connsiteX6" fmla="*/ 994013 w 1228628"/>
              <a:gd name="connsiteY6" fmla="*/ 956548 h 956548"/>
              <a:gd name="connsiteX7" fmla="*/ 994013 w 1228628"/>
              <a:gd name="connsiteY7" fmla="*/ 234616 h 956548"/>
              <a:gd name="connsiteX8" fmla="*/ 101975 w 1228628"/>
              <a:gd name="connsiteY8" fmla="*/ 234616 h 956548"/>
              <a:gd name="connsiteX9" fmla="*/ 0 w 1228628"/>
              <a:gd name="connsiteY9" fmla="*/ 336591 h 95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8628" h="956548">
                <a:moveTo>
                  <a:pt x="303771" y="32819"/>
                </a:moveTo>
                <a:lnTo>
                  <a:pt x="303771" y="32820"/>
                </a:lnTo>
                <a:lnTo>
                  <a:pt x="336591" y="0"/>
                </a:lnTo>
                <a:lnTo>
                  <a:pt x="1115933" y="0"/>
                </a:lnTo>
                <a:cubicBezTo>
                  <a:pt x="1178173" y="0"/>
                  <a:pt x="1228628" y="50456"/>
                  <a:pt x="1228628" y="112695"/>
                </a:cubicBezTo>
                <a:lnTo>
                  <a:pt x="1228628" y="721932"/>
                </a:lnTo>
                <a:lnTo>
                  <a:pt x="994013" y="956548"/>
                </a:lnTo>
                <a:lnTo>
                  <a:pt x="994013" y="234616"/>
                </a:lnTo>
                <a:lnTo>
                  <a:pt x="101975" y="234616"/>
                </a:lnTo>
                <a:lnTo>
                  <a:pt x="0" y="336591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282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F9F3-94D6-7520-4A42-62066927F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BD4EE4-E49C-1DEE-5998-CAC4F669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606" y="96838"/>
            <a:ext cx="1848231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28AB04-3C24-49A9-2E16-4B04FBB80911}"/>
              </a:ext>
            </a:extLst>
          </p:cNvPr>
          <p:cNvSpPr txBox="1"/>
          <p:nvPr/>
        </p:nvSpPr>
        <p:spPr>
          <a:xfrm>
            <a:off x="1517508" y="1525243"/>
            <a:ext cx="7279163" cy="295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1、lcd可以显示时间、喂食量、控制方式和定时时间，随时掌握鱼缸的动态信息。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2、步进电机模拟投食，正转半圈打开阀门，反转半圈关闭阀门。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3、设置手动和自动投食，手动投食需要按按键来投食，自动投食通过定时功能实现循环投食，开机默认是自动投食模式。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4</a:t>
            </a:r>
            <a:r>
              <a:rPr lang="zh-CN" altLang="en-US" b="1" dirty="0"/>
              <a:t>、Wi-Fi连接远程控制投食，并且可以设置喂食量，手机端可以收到相应的控制反馈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AA8061-A597-3F43-2F8A-8DCB1E3CCFAA}"/>
              </a:ext>
            </a:extLst>
          </p:cNvPr>
          <p:cNvSpPr txBox="1"/>
          <p:nvPr/>
        </p:nvSpPr>
        <p:spPr>
          <a:xfrm>
            <a:off x="1517508" y="28504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latin typeface="阿里巴巴普惠体 M" panose="00020600040101010101" pitchFamily="18" charset="-122"/>
                <a:ea typeface="阿里巴巴普惠体 M" panose="00020600040101010101" pitchFamily="18" charset="-122"/>
              </a:rPr>
              <a:t>设计思路</a:t>
            </a:r>
          </a:p>
        </p:txBody>
      </p:sp>
      <p:sp>
        <p:nvSpPr>
          <p:cNvPr id="3" name="任意多边形 48">
            <a:extLst>
              <a:ext uri="{FF2B5EF4-FFF2-40B4-BE49-F238E27FC236}">
                <a16:creationId xmlns:a16="http://schemas.microsoft.com/office/drawing/2014/main" id="{97B48232-4383-87A0-699E-6DFF6C1B270F}"/>
              </a:ext>
            </a:extLst>
          </p:cNvPr>
          <p:cNvSpPr/>
          <p:nvPr/>
        </p:nvSpPr>
        <p:spPr>
          <a:xfrm rot="18900000" flipV="1">
            <a:off x="-102618" y="95709"/>
            <a:ext cx="926781" cy="721545"/>
          </a:xfrm>
          <a:custGeom>
            <a:avLst/>
            <a:gdLst>
              <a:gd name="connsiteX0" fmla="*/ 303771 w 1228628"/>
              <a:gd name="connsiteY0" fmla="*/ 32819 h 956548"/>
              <a:gd name="connsiteX1" fmla="*/ 303771 w 1228628"/>
              <a:gd name="connsiteY1" fmla="*/ 32820 h 956548"/>
              <a:gd name="connsiteX2" fmla="*/ 336591 w 1228628"/>
              <a:gd name="connsiteY2" fmla="*/ 0 h 956548"/>
              <a:gd name="connsiteX3" fmla="*/ 1115933 w 1228628"/>
              <a:gd name="connsiteY3" fmla="*/ 0 h 956548"/>
              <a:gd name="connsiteX4" fmla="*/ 1228628 w 1228628"/>
              <a:gd name="connsiteY4" fmla="*/ 112695 h 956548"/>
              <a:gd name="connsiteX5" fmla="*/ 1228628 w 1228628"/>
              <a:gd name="connsiteY5" fmla="*/ 721932 h 956548"/>
              <a:gd name="connsiteX6" fmla="*/ 994013 w 1228628"/>
              <a:gd name="connsiteY6" fmla="*/ 956548 h 956548"/>
              <a:gd name="connsiteX7" fmla="*/ 994013 w 1228628"/>
              <a:gd name="connsiteY7" fmla="*/ 234616 h 956548"/>
              <a:gd name="connsiteX8" fmla="*/ 101975 w 1228628"/>
              <a:gd name="connsiteY8" fmla="*/ 234616 h 956548"/>
              <a:gd name="connsiteX9" fmla="*/ 0 w 1228628"/>
              <a:gd name="connsiteY9" fmla="*/ 336591 h 95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8628" h="956548">
                <a:moveTo>
                  <a:pt x="303771" y="32819"/>
                </a:moveTo>
                <a:lnTo>
                  <a:pt x="303771" y="32820"/>
                </a:lnTo>
                <a:lnTo>
                  <a:pt x="336591" y="0"/>
                </a:lnTo>
                <a:lnTo>
                  <a:pt x="1115933" y="0"/>
                </a:lnTo>
                <a:cubicBezTo>
                  <a:pt x="1178173" y="0"/>
                  <a:pt x="1228628" y="50456"/>
                  <a:pt x="1228628" y="112695"/>
                </a:cubicBezTo>
                <a:lnTo>
                  <a:pt x="1228628" y="721932"/>
                </a:lnTo>
                <a:lnTo>
                  <a:pt x="994013" y="956548"/>
                </a:lnTo>
                <a:lnTo>
                  <a:pt x="994013" y="234616"/>
                </a:lnTo>
                <a:lnTo>
                  <a:pt x="101975" y="234616"/>
                </a:lnTo>
                <a:lnTo>
                  <a:pt x="0" y="336591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4" name="任意多边形 47">
            <a:extLst>
              <a:ext uri="{FF2B5EF4-FFF2-40B4-BE49-F238E27FC236}">
                <a16:creationId xmlns:a16="http://schemas.microsoft.com/office/drawing/2014/main" id="{70DE3023-4520-CFE1-9E6E-FA102EAA7171}"/>
              </a:ext>
            </a:extLst>
          </p:cNvPr>
          <p:cNvSpPr/>
          <p:nvPr/>
        </p:nvSpPr>
        <p:spPr>
          <a:xfrm rot="18900000" flipV="1">
            <a:off x="99493" y="160716"/>
            <a:ext cx="1257992" cy="771874"/>
          </a:xfrm>
          <a:custGeom>
            <a:avLst/>
            <a:gdLst>
              <a:gd name="connsiteX0" fmla="*/ 0 w 1667713"/>
              <a:gd name="connsiteY0" fmla="*/ 456881 h 1023269"/>
              <a:gd name="connsiteX1" fmla="*/ 412332 w 1667713"/>
              <a:gd name="connsiteY1" fmla="*/ 44549 h 1023269"/>
              <a:gd name="connsiteX2" fmla="*/ 412333 w 1667713"/>
              <a:gd name="connsiteY2" fmla="*/ 44549 h 1023269"/>
              <a:gd name="connsiteX3" fmla="*/ 456882 w 1667713"/>
              <a:gd name="connsiteY3" fmla="*/ 0 h 1023269"/>
              <a:gd name="connsiteX4" fmla="*/ 1514743 w 1667713"/>
              <a:gd name="connsiteY4" fmla="*/ 0 h 1023269"/>
              <a:gd name="connsiteX5" fmla="*/ 1667713 w 1667713"/>
              <a:gd name="connsiteY5" fmla="*/ 152970 h 1023269"/>
              <a:gd name="connsiteX6" fmla="*/ 1667713 w 1667713"/>
              <a:gd name="connsiteY6" fmla="*/ 704806 h 1023269"/>
              <a:gd name="connsiteX7" fmla="*/ 1349251 w 1667713"/>
              <a:gd name="connsiteY7" fmla="*/ 1023269 h 1023269"/>
              <a:gd name="connsiteX8" fmla="*/ 1349251 w 1667713"/>
              <a:gd name="connsiteY8" fmla="*/ 318462 h 1023269"/>
              <a:gd name="connsiteX9" fmla="*/ 138420 w 1667713"/>
              <a:gd name="connsiteY9" fmla="*/ 318462 h 1023269"/>
              <a:gd name="connsiteX10" fmla="*/ 1 w 1667713"/>
              <a:gd name="connsiteY10" fmla="*/ 456881 h 102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7713" h="1023269">
                <a:moveTo>
                  <a:pt x="0" y="456881"/>
                </a:moveTo>
                <a:lnTo>
                  <a:pt x="412332" y="44549"/>
                </a:lnTo>
                <a:lnTo>
                  <a:pt x="412333" y="44549"/>
                </a:lnTo>
                <a:lnTo>
                  <a:pt x="456882" y="0"/>
                </a:lnTo>
                <a:lnTo>
                  <a:pt x="1514743" y="0"/>
                </a:lnTo>
                <a:cubicBezTo>
                  <a:pt x="1599226" y="1"/>
                  <a:pt x="1667713" y="68487"/>
                  <a:pt x="1667713" y="152970"/>
                </a:cubicBezTo>
                <a:lnTo>
                  <a:pt x="1667713" y="704806"/>
                </a:lnTo>
                <a:lnTo>
                  <a:pt x="1349251" y="1023269"/>
                </a:lnTo>
                <a:lnTo>
                  <a:pt x="1349251" y="318462"/>
                </a:lnTo>
                <a:lnTo>
                  <a:pt x="138420" y="318462"/>
                </a:lnTo>
                <a:lnTo>
                  <a:pt x="1" y="456881"/>
                </a:lnTo>
                <a:close/>
              </a:path>
            </a:pathLst>
          </a:custGeom>
          <a:solidFill>
            <a:srgbClr val="5D9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6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0F7B-AC0C-73A8-640D-1AD6AEE9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图片 4100">
            <a:extLst>
              <a:ext uri="{FF2B5EF4-FFF2-40B4-BE49-F238E27FC236}">
                <a16:creationId xmlns:a16="http://schemas.microsoft.com/office/drawing/2014/main" id="{B744B6F9-74CD-E7F7-B608-886FFAE3F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2" t="40744" r="23275" b="36619"/>
          <a:stretch/>
        </p:blipFill>
        <p:spPr>
          <a:xfrm>
            <a:off x="6673587" y="1264320"/>
            <a:ext cx="3548156" cy="1230545"/>
          </a:xfrm>
          <a:prstGeom prst="rect">
            <a:avLst/>
          </a:prstGeom>
        </p:spPr>
      </p:pic>
      <p:sp>
        <p:nvSpPr>
          <p:cNvPr id="46" name="任意多边形 47">
            <a:extLst>
              <a:ext uri="{FF2B5EF4-FFF2-40B4-BE49-F238E27FC236}">
                <a16:creationId xmlns:a16="http://schemas.microsoft.com/office/drawing/2014/main" id="{3DFEA775-69C3-CC9C-A3D7-FA5DB3B379D1}"/>
              </a:ext>
            </a:extLst>
          </p:cNvPr>
          <p:cNvSpPr/>
          <p:nvPr/>
        </p:nvSpPr>
        <p:spPr>
          <a:xfrm rot="18900000" flipV="1">
            <a:off x="99493" y="160716"/>
            <a:ext cx="1257992" cy="771874"/>
          </a:xfrm>
          <a:custGeom>
            <a:avLst/>
            <a:gdLst>
              <a:gd name="connsiteX0" fmla="*/ 0 w 1667713"/>
              <a:gd name="connsiteY0" fmla="*/ 456881 h 1023269"/>
              <a:gd name="connsiteX1" fmla="*/ 412332 w 1667713"/>
              <a:gd name="connsiteY1" fmla="*/ 44549 h 1023269"/>
              <a:gd name="connsiteX2" fmla="*/ 412333 w 1667713"/>
              <a:gd name="connsiteY2" fmla="*/ 44549 h 1023269"/>
              <a:gd name="connsiteX3" fmla="*/ 456882 w 1667713"/>
              <a:gd name="connsiteY3" fmla="*/ 0 h 1023269"/>
              <a:gd name="connsiteX4" fmla="*/ 1514743 w 1667713"/>
              <a:gd name="connsiteY4" fmla="*/ 0 h 1023269"/>
              <a:gd name="connsiteX5" fmla="*/ 1667713 w 1667713"/>
              <a:gd name="connsiteY5" fmla="*/ 152970 h 1023269"/>
              <a:gd name="connsiteX6" fmla="*/ 1667713 w 1667713"/>
              <a:gd name="connsiteY6" fmla="*/ 704806 h 1023269"/>
              <a:gd name="connsiteX7" fmla="*/ 1349251 w 1667713"/>
              <a:gd name="connsiteY7" fmla="*/ 1023269 h 1023269"/>
              <a:gd name="connsiteX8" fmla="*/ 1349251 w 1667713"/>
              <a:gd name="connsiteY8" fmla="*/ 318462 h 1023269"/>
              <a:gd name="connsiteX9" fmla="*/ 138420 w 1667713"/>
              <a:gd name="connsiteY9" fmla="*/ 318462 h 1023269"/>
              <a:gd name="connsiteX10" fmla="*/ 1 w 1667713"/>
              <a:gd name="connsiteY10" fmla="*/ 456881 h 102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7713" h="1023269">
                <a:moveTo>
                  <a:pt x="0" y="456881"/>
                </a:moveTo>
                <a:lnTo>
                  <a:pt x="412332" y="44549"/>
                </a:lnTo>
                <a:lnTo>
                  <a:pt x="412333" y="44549"/>
                </a:lnTo>
                <a:lnTo>
                  <a:pt x="456882" y="0"/>
                </a:lnTo>
                <a:lnTo>
                  <a:pt x="1514743" y="0"/>
                </a:lnTo>
                <a:cubicBezTo>
                  <a:pt x="1599226" y="1"/>
                  <a:pt x="1667713" y="68487"/>
                  <a:pt x="1667713" y="152970"/>
                </a:cubicBezTo>
                <a:lnTo>
                  <a:pt x="1667713" y="704806"/>
                </a:lnTo>
                <a:lnTo>
                  <a:pt x="1349251" y="1023269"/>
                </a:lnTo>
                <a:lnTo>
                  <a:pt x="1349251" y="318462"/>
                </a:lnTo>
                <a:lnTo>
                  <a:pt x="138420" y="318462"/>
                </a:lnTo>
                <a:lnTo>
                  <a:pt x="1" y="456881"/>
                </a:lnTo>
                <a:close/>
              </a:path>
            </a:pathLst>
          </a:custGeom>
          <a:solidFill>
            <a:srgbClr val="5D9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47" name="任意多边形 48">
            <a:extLst>
              <a:ext uri="{FF2B5EF4-FFF2-40B4-BE49-F238E27FC236}">
                <a16:creationId xmlns:a16="http://schemas.microsoft.com/office/drawing/2014/main" id="{A79FA087-65C7-66A4-55A5-7BC0C8E47ECC}"/>
              </a:ext>
            </a:extLst>
          </p:cNvPr>
          <p:cNvSpPr/>
          <p:nvPr/>
        </p:nvSpPr>
        <p:spPr>
          <a:xfrm rot="18900000" flipV="1">
            <a:off x="-102618" y="95709"/>
            <a:ext cx="926781" cy="721545"/>
          </a:xfrm>
          <a:custGeom>
            <a:avLst/>
            <a:gdLst>
              <a:gd name="connsiteX0" fmla="*/ 303771 w 1228628"/>
              <a:gd name="connsiteY0" fmla="*/ 32819 h 956548"/>
              <a:gd name="connsiteX1" fmla="*/ 303771 w 1228628"/>
              <a:gd name="connsiteY1" fmla="*/ 32820 h 956548"/>
              <a:gd name="connsiteX2" fmla="*/ 336591 w 1228628"/>
              <a:gd name="connsiteY2" fmla="*/ 0 h 956548"/>
              <a:gd name="connsiteX3" fmla="*/ 1115933 w 1228628"/>
              <a:gd name="connsiteY3" fmla="*/ 0 h 956548"/>
              <a:gd name="connsiteX4" fmla="*/ 1228628 w 1228628"/>
              <a:gd name="connsiteY4" fmla="*/ 112695 h 956548"/>
              <a:gd name="connsiteX5" fmla="*/ 1228628 w 1228628"/>
              <a:gd name="connsiteY5" fmla="*/ 721932 h 956548"/>
              <a:gd name="connsiteX6" fmla="*/ 994013 w 1228628"/>
              <a:gd name="connsiteY6" fmla="*/ 956548 h 956548"/>
              <a:gd name="connsiteX7" fmla="*/ 994013 w 1228628"/>
              <a:gd name="connsiteY7" fmla="*/ 234616 h 956548"/>
              <a:gd name="connsiteX8" fmla="*/ 101975 w 1228628"/>
              <a:gd name="connsiteY8" fmla="*/ 234616 h 956548"/>
              <a:gd name="connsiteX9" fmla="*/ 0 w 1228628"/>
              <a:gd name="connsiteY9" fmla="*/ 336591 h 95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8628" h="956548">
                <a:moveTo>
                  <a:pt x="303771" y="32819"/>
                </a:moveTo>
                <a:lnTo>
                  <a:pt x="303771" y="32820"/>
                </a:lnTo>
                <a:lnTo>
                  <a:pt x="336591" y="0"/>
                </a:lnTo>
                <a:lnTo>
                  <a:pt x="1115933" y="0"/>
                </a:lnTo>
                <a:cubicBezTo>
                  <a:pt x="1178173" y="0"/>
                  <a:pt x="1228628" y="50456"/>
                  <a:pt x="1228628" y="112695"/>
                </a:cubicBezTo>
                <a:lnTo>
                  <a:pt x="1228628" y="721932"/>
                </a:lnTo>
                <a:lnTo>
                  <a:pt x="994013" y="956548"/>
                </a:lnTo>
                <a:lnTo>
                  <a:pt x="994013" y="234616"/>
                </a:lnTo>
                <a:lnTo>
                  <a:pt x="101975" y="234616"/>
                </a:lnTo>
                <a:lnTo>
                  <a:pt x="0" y="336591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9D0722B-4428-8EB9-083B-B646DF27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606" y="96838"/>
            <a:ext cx="1848231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5EAAFA-4F39-F271-E2A1-B01D011800A4}"/>
              </a:ext>
            </a:extLst>
          </p:cNvPr>
          <p:cNvSpPr txBox="1"/>
          <p:nvPr/>
        </p:nvSpPr>
        <p:spPr>
          <a:xfrm>
            <a:off x="1517508" y="285043"/>
            <a:ext cx="429598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阿里巴巴普惠体 M" panose="00020600040101010101" pitchFamily="18" charset="-122"/>
                <a:ea typeface="阿里巴巴普惠体 M" panose="00020600040101010101" pitchFamily="18" charset="-122"/>
              </a:rPr>
              <a:t>LCD1602</a:t>
            </a:r>
            <a:r>
              <a:rPr lang="zh-CN" altLang="en-US" sz="2800" b="1" dirty="0">
                <a:latin typeface="阿里巴巴普惠体 M" panose="00020600040101010101" pitchFamily="18" charset="-122"/>
                <a:ea typeface="阿里巴巴普惠体 M" panose="00020600040101010101" pitchFamily="18" charset="-122"/>
              </a:rPr>
              <a:t>显示与按键功能</a:t>
            </a:r>
          </a:p>
        </p:txBody>
      </p:sp>
      <p:pic>
        <p:nvPicPr>
          <p:cNvPr id="4098" name="Picture 2" descr="小白自学c51笔记之独立按键-电子工程世界">
            <a:extLst>
              <a:ext uri="{FF2B5EF4-FFF2-40B4-BE49-F238E27FC236}">
                <a16:creationId xmlns:a16="http://schemas.microsoft.com/office/drawing/2014/main" id="{8E14FBF5-E7FF-5E28-1273-41CC147F1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3453" r="1570" b="13078"/>
          <a:stretch/>
        </p:blipFill>
        <p:spPr bwMode="auto">
          <a:xfrm>
            <a:off x="960431" y="5216186"/>
            <a:ext cx="4035142" cy="148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60D58D-A904-1A69-D904-0953F127D57D}"/>
              </a:ext>
            </a:extLst>
          </p:cNvPr>
          <p:cNvSpPr/>
          <p:nvPr/>
        </p:nvSpPr>
        <p:spPr>
          <a:xfrm>
            <a:off x="317369" y="3156097"/>
            <a:ext cx="454391" cy="5458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77FF12B4-1F0D-7227-A477-3B9A24913921}"/>
              </a:ext>
            </a:extLst>
          </p:cNvPr>
          <p:cNvSpPr/>
          <p:nvPr/>
        </p:nvSpPr>
        <p:spPr>
          <a:xfrm>
            <a:off x="819025" y="2050099"/>
            <a:ext cx="151080" cy="25846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A419F6-7578-0218-8AB5-4409FBAED005}"/>
              </a:ext>
            </a:extLst>
          </p:cNvPr>
          <p:cNvSpPr txBox="1"/>
          <p:nvPr/>
        </p:nvSpPr>
        <p:spPr>
          <a:xfrm>
            <a:off x="1012468" y="1666372"/>
            <a:ext cx="1252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正常显示信息模式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4C6911-2BFD-2B82-37E3-7117ED3CC6CA}"/>
              </a:ext>
            </a:extLst>
          </p:cNvPr>
          <p:cNvSpPr txBox="1"/>
          <p:nvPr/>
        </p:nvSpPr>
        <p:spPr>
          <a:xfrm>
            <a:off x="960431" y="3273152"/>
            <a:ext cx="125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调整时间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2D3BAE-A173-AF4B-9E75-26181353EC9B}"/>
              </a:ext>
            </a:extLst>
          </p:cNvPr>
          <p:cNvSpPr txBox="1"/>
          <p:nvPr/>
        </p:nvSpPr>
        <p:spPr>
          <a:xfrm>
            <a:off x="970105" y="4404180"/>
            <a:ext cx="125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设置定时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6C8E7FB1-FBC9-244C-0C6C-1248FF057284}"/>
              </a:ext>
            </a:extLst>
          </p:cNvPr>
          <p:cNvSpPr/>
          <p:nvPr/>
        </p:nvSpPr>
        <p:spPr>
          <a:xfrm>
            <a:off x="2149463" y="1339320"/>
            <a:ext cx="254391" cy="13004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EDE7DF-5892-C5C2-CEB5-FD5A7C151B08}"/>
              </a:ext>
            </a:extLst>
          </p:cNvPr>
          <p:cNvSpPr/>
          <p:nvPr/>
        </p:nvSpPr>
        <p:spPr>
          <a:xfrm>
            <a:off x="2524880" y="1016125"/>
            <a:ext cx="380479" cy="457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B551FE-CB80-4B9E-DF50-5EC859C7A2C4}"/>
              </a:ext>
            </a:extLst>
          </p:cNvPr>
          <p:cNvSpPr txBox="1"/>
          <p:nvPr/>
        </p:nvSpPr>
        <p:spPr>
          <a:xfrm>
            <a:off x="2976242" y="1030520"/>
            <a:ext cx="24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调整每次投喂的份量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46D47A-CFAB-5AE6-67A8-C3A04E9FDD2E}"/>
              </a:ext>
            </a:extLst>
          </p:cNvPr>
          <p:cNvSpPr/>
          <p:nvPr/>
        </p:nvSpPr>
        <p:spPr>
          <a:xfrm>
            <a:off x="2528904" y="1666372"/>
            <a:ext cx="380479" cy="457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5424E6-FF7C-AA55-BBD4-78870807BE66}"/>
              </a:ext>
            </a:extLst>
          </p:cNvPr>
          <p:cNvSpPr txBox="1"/>
          <p:nvPr/>
        </p:nvSpPr>
        <p:spPr>
          <a:xfrm>
            <a:off x="2980266" y="1680767"/>
            <a:ext cx="24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调整自动</a:t>
            </a:r>
            <a:r>
              <a:rPr lang="en-US" altLang="zh-CN" dirty="0"/>
              <a:t>/</a:t>
            </a:r>
            <a:r>
              <a:rPr lang="zh-CN" altLang="en-US" dirty="0"/>
              <a:t>手动模式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2E4E32-7DF2-05AD-47FB-4E0C60F41160}"/>
              </a:ext>
            </a:extLst>
          </p:cNvPr>
          <p:cNvSpPr/>
          <p:nvPr/>
        </p:nvSpPr>
        <p:spPr>
          <a:xfrm>
            <a:off x="2524880" y="2331014"/>
            <a:ext cx="380479" cy="457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E22C19-F690-BCF5-F75C-814E06978BDD}"/>
              </a:ext>
            </a:extLst>
          </p:cNvPr>
          <p:cNvSpPr txBox="1"/>
          <p:nvPr/>
        </p:nvSpPr>
        <p:spPr>
          <a:xfrm>
            <a:off x="2976242" y="2345409"/>
            <a:ext cx="24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手动模式下投喂键</a:t>
            </a:r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80F1B152-60E1-A476-CDFB-FF0B51CAB7CF}"/>
              </a:ext>
            </a:extLst>
          </p:cNvPr>
          <p:cNvSpPr/>
          <p:nvPr/>
        </p:nvSpPr>
        <p:spPr>
          <a:xfrm>
            <a:off x="1826938" y="3170580"/>
            <a:ext cx="546679" cy="18039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21707E-615D-A842-1BA8-B431E06F100A}"/>
              </a:ext>
            </a:extLst>
          </p:cNvPr>
          <p:cNvSpPr/>
          <p:nvPr/>
        </p:nvSpPr>
        <p:spPr>
          <a:xfrm>
            <a:off x="2539459" y="3156097"/>
            <a:ext cx="380479" cy="457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0B304E-72DD-C9F8-4438-B4A6AA5594FD}"/>
              </a:ext>
            </a:extLst>
          </p:cNvPr>
          <p:cNvSpPr txBox="1"/>
          <p:nvPr/>
        </p:nvSpPr>
        <p:spPr>
          <a:xfrm>
            <a:off x="2983329" y="3243777"/>
            <a:ext cx="162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选择调整的位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FA6F1D-8C58-AC37-845C-7A7BE23C324C}"/>
              </a:ext>
            </a:extLst>
          </p:cNvPr>
          <p:cNvSpPr/>
          <p:nvPr/>
        </p:nvSpPr>
        <p:spPr>
          <a:xfrm>
            <a:off x="2539459" y="4581592"/>
            <a:ext cx="380479" cy="457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C29A944-882D-7CC9-5F14-171C63AA267B}"/>
              </a:ext>
            </a:extLst>
          </p:cNvPr>
          <p:cNvSpPr txBox="1"/>
          <p:nvPr/>
        </p:nvSpPr>
        <p:spPr>
          <a:xfrm>
            <a:off x="3056530" y="4669272"/>
            <a:ext cx="72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加键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DFB512E-2EDA-E2E2-4169-1DB140A234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46970" r="27041" b="30229"/>
          <a:stretch/>
        </p:blipFill>
        <p:spPr>
          <a:xfrm>
            <a:off x="6680352" y="3067883"/>
            <a:ext cx="3552149" cy="117274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734D369-2EF2-D397-BEB7-6CCC81EDF5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5" t="46970" r="25582" b="31041"/>
          <a:stretch/>
        </p:blipFill>
        <p:spPr>
          <a:xfrm>
            <a:off x="6680159" y="4873131"/>
            <a:ext cx="3585051" cy="1219495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4474234A-552C-2E10-AB72-C41E19DC5BE0}"/>
              </a:ext>
            </a:extLst>
          </p:cNvPr>
          <p:cNvSpPr/>
          <p:nvPr/>
        </p:nvSpPr>
        <p:spPr>
          <a:xfrm>
            <a:off x="7286847" y="1545265"/>
            <a:ext cx="1389319" cy="578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6EA240A-C067-8909-FAE6-E9C87AF85882}"/>
              </a:ext>
            </a:extLst>
          </p:cNvPr>
          <p:cNvCxnSpPr>
            <a:stCxn id="44" idx="1"/>
          </p:cNvCxnSpPr>
          <p:nvPr/>
        </p:nvCxnSpPr>
        <p:spPr>
          <a:xfrm flipH="1" flipV="1">
            <a:off x="6337005" y="1828800"/>
            <a:ext cx="949842" cy="55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0B59837C-7392-9726-899F-0476ACA29398}"/>
              </a:ext>
            </a:extLst>
          </p:cNvPr>
          <p:cNvSpPr txBox="1"/>
          <p:nvPr/>
        </p:nvSpPr>
        <p:spPr>
          <a:xfrm>
            <a:off x="5514755" y="1557417"/>
            <a:ext cx="936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年月日</a:t>
            </a:r>
            <a:endParaRPr lang="en-US" altLang="zh-CN" b="1" dirty="0"/>
          </a:p>
          <a:p>
            <a:r>
              <a:rPr lang="zh-CN" altLang="en-US" b="1" dirty="0"/>
              <a:t>时分秒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94EFDFD-2CBA-687B-1F17-42FE9DFE3ADA}"/>
              </a:ext>
            </a:extLst>
          </p:cNvPr>
          <p:cNvSpPr/>
          <p:nvPr/>
        </p:nvSpPr>
        <p:spPr>
          <a:xfrm>
            <a:off x="8941288" y="1581730"/>
            <a:ext cx="779703" cy="283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1373414-707D-B2D3-7AEC-9E77C464DE7A}"/>
              </a:ext>
            </a:extLst>
          </p:cNvPr>
          <p:cNvCxnSpPr>
            <a:cxnSpLocks/>
          </p:cNvCxnSpPr>
          <p:nvPr/>
        </p:nvCxnSpPr>
        <p:spPr>
          <a:xfrm flipV="1">
            <a:off x="9257404" y="1100007"/>
            <a:ext cx="0" cy="4313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934F18DD-4373-7388-F134-0FEFAB650015}"/>
              </a:ext>
            </a:extLst>
          </p:cNvPr>
          <p:cNvSpPr txBox="1"/>
          <p:nvPr/>
        </p:nvSpPr>
        <p:spPr>
          <a:xfrm>
            <a:off x="8456427" y="765374"/>
            <a:ext cx="17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手动</a:t>
            </a:r>
            <a:r>
              <a:rPr lang="en-US" altLang="zh-CN" b="1" dirty="0"/>
              <a:t>/</a:t>
            </a:r>
            <a:r>
              <a:rPr lang="zh-CN" altLang="en-US" b="1" dirty="0"/>
              <a:t>自动模式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5F894E00-C43E-F06D-338E-6BFECBF2D90C}"/>
              </a:ext>
            </a:extLst>
          </p:cNvPr>
          <p:cNvCxnSpPr>
            <a:cxnSpLocks/>
          </p:cNvCxnSpPr>
          <p:nvPr/>
        </p:nvCxnSpPr>
        <p:spPr>
          <a:xfrm>
            <a:off x="9822989" y="2044332"/>
            <a:ext cx="6080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" name="矩形 4096">
            <a:extLst>
              <a:ext uri="{FF2B5EF4-FFF2-40B4-BE49-F238E27FC236}">
                <a16:creationId xmlns:a16="http://schemas.microsoft.com/office/drawing/2014/main" id="{86266F86-DD72-1A8B-5E85-584AD1EE1A0A}"/>
              </a:ext>
            </a:extLst>
          </p:cNvPr>
          <p:cNvSpPr/>
          <p:nvPr/>
        </p:nvSpPr>
        <p:spPr>
          <a:xfrm>
            <a:off x="9494256" y="1879592"/>
            <a:ext cx="321627" cy="354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99" name="文本框 4098">
            <a:extLst>
              <a:ext uri="{FF2B5EF4-FFF2-40B4-BE49-F238E27FC236}">
                <a16:creationId xmlns:a16="http://schemas.microsoft.com/office/drawing/2014/main" id="{4332D87F-CFC4-D4E8-77DB-0C2D8BCE192A}"/>
              </a:ext>
            </a:extLst>
          </p:cNvPr>
          <p:cNvSpPr txBox="1"/>
          <p:nvPr/>
        </p:nvSpPr>
        <p:spPr>
          <a:xfrm>
            <a:off x="10486865" y="1676903"/>
            <a:ext cx="114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S/M/L</a:t>
            </a:r>
          </a:p>
          <a:p>
            <a:r>
              <a:rPr lang="zh-CN" altLang="en-US" b="1" dirty="0"/>
              <a:t>小</a:t>
            </a:r>
            <a:r>
              <a:rPr lang="en-US" altLang="zh-CN" b="1" dirty="0"/>
              <a:t>/</a:t>
            </a:r>
            <a:r>
              <a:rPr lang="zh-CN" altLang="en-US" b="1" dirty="0"/>
              <a:t>中</a:t>
            </a:r>
            <a:r>
              <a:rPr lang="en-US" altLang="zh-CN" b="1" dirty="0"/>
              <a:t>/</a:t>
            </a:r>
            <a:r>
              <a:rPr lang="zh-CN" altLang="en-US" b="1" dirty="0"/>
              <a:t>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34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0588E-2EF5-106A-DD2E-F18796E7B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7">
            <a:extLst>
              <a:ext uri="{FF2B5EF4-FFF2-40B4-BE49-F238E27FC236}">
                <a16:creationId xmlns:a16="http://schemas.microsoft.com/office/drawing/2014/main" id="{24DFBADB-7EAF-6F8B-C8EF-295F6E46FB8B}"/>
              </a:ext>
            </a:extLst>
          </p:cNvPr>
          <p:cNvSpPr/>
          <p:nvPr/>
        </p:nvSpPr>
        <p:spPr>
          <a:xfrm rot="18900000" flipV="1">
            <a:off x="99493" y="160716"/>
            <a:ext cx="1257992" cy="771874"/>
          </a:xfrm>
          <a:custGeom>
            <a:avLst/>
            <a:gdLst>
              <a:gd name="connsiteX0" fmla="*/ 0 w 1667713"/>
              <a:gd name="connsiteY0" fmla="*/ 456881 h 1023269"/>
              <a:gd name="connsiteX1" fmla="*/ 412332 w 1667713"/>
              <a:gd name="connsiteY1" fmla="*/ 44549 h 1023269"/>
              <a:gd name="connsiteX2" fmla="*/ 412333 w 1667713"/>
              <a:gd name="connsiteY2" fmla="*/ 44549 h 1023269"/>
              <a:gd name="connsiteX3" fmla="*/ 456882 w 1667713"/>
              <a:gd name="connsiteY3" fmla="*/ 0 h 1023269"/>
              <a:gd name="connsiteX4" fmla="*/ 1514743 w 1667713"/>
              <a:gd name="connsiteY4" fmla="*/ 0 h 1023269"/>
              <a:gd name="connsiteX5" fmla="*/ 1667713 w 1667713"/>
              <a:gd name="connsiteY5" fmla="*/ 152970 h 1023269"/>
              <a:gd name="connsiteX6" fmla="*/ 1667713 w 1667713"/>
              <a:gd name="connsiteY6" fmla="*/ 704806 h 1023269"/>
              <a:gd name="connsiteX7" fmla="*/ 1349251 w 1667713"/>
              <a:gd name="connsiteY7" fmla="*/ 1023269 h 1023269"/>
              <a:gd name="connsiteX8" fmla="*/ 1349251 w 1667713"/>
              <a:gd name="connsiteY8" fmla="*/ 318462 h 1023269"/>
              <a:gd name="connsiteX9" fmla="*/ 138420 w 1667713"/>
              <a:gd name="connsiteY9" fmla="*/ 318462 h 1023269"/>
              <a:gd name="connsiteX10" fmla="*/ 1 w 1667713"/>
              <a:gd name="connsiteY10" fmla="*/ 456881 h 102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7713" h="1023269">
                <a:moveTo>
                  <a:pt x="0" y="456881"/>
                </a:moveTo>
                <a:lnTo>
                  <a:pt x="412332" y="44549"/>
                </a:lnTo>
                <a:lnTo>
                  <a:pt x="412333" y="44549"/>
                </a:lnTo>
                <a:lnTo>
                  <a:pt x="456882" y="0"/>
                </a:lnTo>
                <a:lnTo>
                  <a:pt x="1514743" y="0"/>
                </a:lnTo>
                <a:cubicBezTo>
                  <a:pt x="1599226" y="1"/>
                  <a:pt x="1667713" y="68487"/>
                  <a:pt x="1667713" y="152970"/>
                </a:cubicBezTo>
                <a:lnTo>
                  <a:pt x="1667713" y="704806"/>
                </a:lnTo>
                <a:lnTo>
                  <a:pt x="1349251" y="1023269"/>
                </a:lnTo>
                <a:lnTo>
                  <a:pt x="1349251" y="318462"/>
                </a:lnTo>
                <a:lnTo>
                  <a:pt x="138420" y="318462"/>
                </a:lnTo>
                <a:lnTo>
                  <a:pt x="1" y="456881"/>
                </a:lnTo>
                <a:close/>
              </a:path>
            </a:pathLst>
          </a:custGeom>
          <a:solidFill>
            <a:srgbClr val="5D9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47" name="任意多边形 48">
            <a:extLst>
              <a:ext uri="{FF2B5EF4-FFF2-40B4-BE49-F238E27FC236}">
                <a16:creationId xmlns:a16="http://schemas.microsoft.com/office/drawing/2014/main" id="{CA6EC6B9-C0AD-F540-B0D3-8596036C81FE}"/>
              </a:ext>
            </a:extLst>
          </p:cNvPr>
          <p:cNvSpPr/>
          <p:nvPr/>
        </p:nvSpPr>
        <p:spPr>
          <a:xfrm rot="18900000" flipV="1">
            <a:off x="-102618" y="95709"/>
            <a:ext cx="926781" cy="721545"/>
          </a:xfrm>
          <a:custGeom>
            <a:avLst/>
            <a:gdLst>
              <a:gd name="connsiteX0" fmla="*/ 303771 w 1228628"/>
              <a:gd name="connsiteY0" fmla="*/ 32819 h 956548"/>
              <a:gd name="connsiteX1" fmla="*/ 303771 w 1228628"/>
              <a:gd name="connsiteY1" fmla="*/ 32820 h 956548"/>
              <a:gd name="connsiteX2" fmla="*/ 336591 w 1228628"/>
              <a:gd name="connsiteY2" fmla="*/ 0 h 956548"/>
              <a:gd name="connsiteX3" fmla="*/ 1115933 w 1228628"/>
              <a:gd name="connsiteY3" fmla="*/ 0 h 956548"/>
              <a:gd name="connsiteX4" fmla="*/ 1228628 w 1228628"/>
              <a:gd name="connsiteY4" fmla="*/ 112695 h 956548"/>
              <a:gd name="connsiteX5" fmla="*/ 1228628 w 1228628"/>
              <a:gd name="connsiteY5" fmla="*/ 721932 h 956548"/>
              <a:gd name="connsiteX6" fmla="*/ 994013 w 1228628"/>
              <a:gd name="connsiteY6" fmla="*/ 956548 h 956548"/>
              <a:gd name="connsiteX7" fmla="*/ 994013 w 1228628"/>
              <a:gd name="connsiteY7" fmla="*/ 234616 h 956548"/>
              <a:gd name="connsiteX8" fmla="*/ 101975 w 1228628"/>
              <a:gd name="connsiteY8" fmla="*/ 234616 h 956548"/>
              <a:gd name="connsiteX9" fmla="*/ 0 w 1228628"/>
              <a:gd name="connsiteY9" fmla="*/ 336591 h 95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8628" h="956548">
                <a:moveTo>
                  <a:pt x="303771" y="32819"/>
                </a:moveTo>
                <a:lnTo>
                  <a:pt x="303771" y="32820"/>
                </a:lnTo>
                <a:lnTo>
                  <a:pt x="336591" y="0"/>
                </a:lnTo>
                <a:lnTo>
                  <a:pt x="1115933" y="0"/>
                </a:lnTo>
                <a:cubicBezTo>
                  <a:pt x="1178173" y="0"/>
                  <a:pt x="1228628" y="50456"/>
                  <a:pt x="1228628" y="112695"/>
                </a:cubicBezTo>
                <a:lnTo>
                  <a:pt x="1228628" y="721932"/>
                </a:lnTo>
                <a:lnTo>
                  <a:pt x="994013" y="956548"/>
                </a:lnTo>
                <a:lnTo>
                  <a:pt x="994013" y="234616"/>
                </a:lnTo>
                <a:lnTo>
                  <a:pt x="101975" y="234616"/>
                </a:lnTo>
                <a:lnTo>
                  <a:pt x="0" y="336591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7C8FF61-B203-E668-BB79-2FBFDEEC4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606" y="96838"/>
            <a:ext cx="1848231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C653FF-ABFA-3BA7-03F3-334C5E9E431C}"/>
              </a:ext>
            </a:extLst>
          </p:cNvPr>
          <p:cNvSpPr txBox="1"/>
          <p:nvPr/>
        </p:nvSpPr>
        <p:spPr>
          <a:xfrm>
            <a:off x="1517508" y="285043"/>
            <a:ext cx="327807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阿里巴巴普惠体 M" panose="00020600040101010101" pitchFamily="18" charset="-122"/>
                <a:ea typeface="阿里巴巴普惠体 M" panose="00020600040101010101" pitchFamily="18" charset="-122"/>
              </a:rPr>
              <a:t>28BYJ48-</a:t>
            </a:r>
            <a:r>
              <a:rPr lang="zh-CN" altLang="en-US" sz="2800" b="1" dirty="0">
                <a:latin typeface="阿里巴巴普惠体 M" panose="00020600040101010101" pitchFamily="18" charset="-122"/>
                <a:ea typeface="阿里巴巴普惠体 M" panose="00020600040101010101" pitchFamily="18" charset="-122"/>
              </a:rPr>
              <a:t>步进电机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5EB646-0339-6454-1EB1-32A301E87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44" y="1134608"/>
            <a:ext cx="5556687" cy="40027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5E8283-A08D-AFC6-AA94-3583E6CD9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196" y="1649316"/>
            <a:ext cx="4826973" cy="18716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FD5889-B7B1-56B3-9439-D83F59923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284" y="3629922"/>
            <a:ext cx="3807545" cy="7991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ECA3DC-DEB1-32F8-889D-1B765B43E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819" y="3629922"/>
            <a:ext cx="10178902" cy="24964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65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F32A7-BC76-55AD-4995-B5FCA205B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7">
            <a:extLst>
              <a:ext uri="{FF2B5EF4-FFF2-40B4-BE49-F238E27FC236}">
                <a16:creationId xmlns:a16="http://schemas.microsoft.com/office/drawing/2014/main" id="{4434E755-60FF-DAF0-F4E5-8DBE645EC041}"/>
              </a:ext>
            </a:extLst>
          </p:cNvPr>
          <p:cNvSpPr/>
          <p:nvPr/>
        </p:nvSpPr>
        <p:spPr>
          <a:xfrm rot="18900000" flipV="1">
            <a:off x="99493" y="160716"/>
            <a:ext cx="1257992" cy="771874"/>
          </a:xfrm>
          <a:custGeom>
            <a:avLst/>
            <a:gdLst>
              <a:gd name="connsiteX0" fmla="*/ 0 w 1667713"/>
              <a:gd name="connsiteY0" fmla="*/ 456881 h 1023269"/>
              <a:gd name="connsiteX1" fmla="*/ 412332 w 1667713"/>
              <a:gd name="connsiteY1" fmla="*/ 44549 h 1023269"/>
              <a:gd name="connsiteX2" fmla="*/ 412333 w 1667713"/>
              <a:gd name="connsiteY2" fmla="*/ 44549 h 1023269"/>
              <a:gd name="connsiteX3" fmla="*/ 456882 w 1667713"/>
              <a:gd name="connsiteY3" fmla="*/ 0 h 1023269"/>
              <a:gd name="connsiteX4" fmla="*/ 1514743 w 1667713"/>
              <a:gd name="connsiteY4" fmla="*/ 0 h 1023269"/>
              <a:gd name="connsiteX5" fmla="*/ 1667713 w 1667713"/>
              <a:gd name="connsiteY5" fmla="*/ 152970 h 1023269"/>
              <a:gd name="connsiteX6" fmla="*/ 1667713 w 1667713"/>
              <a:gd name="connsiteY6" fmla="*/ 704806 h 1023269"/>
              <a:gd name="connsiteX7" fmla="*/ 1349251 w 1667713"/>
              <a:gd name="connsiteY7" fmla="*/ 1023269 h 1023269"/>
              <a:gd name="connsiteX8" fmla="*/ 1349251 w 1667713"/>
              <a:gd name="connsiteY8" fmla="*/ 318462 h 1023269"/>
              <a:gd name="connsiteX9" fmla="*/ 138420 w 1667713"/>
              <a:gd name="connsiteY9" fmla="*/ 318462 h 1023269"/>
              <a:gd name="connsiteX10" fmla="*/ 1 w 1667713"/>
              <a:gd name="connsiteY10" fmla="*/ 456881 h 102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7713" h="1023269">
                <a:moveTo>
                  <a:pt x="0" y="456881"/>
                </a:moveTo>
                <a:lnTo>
                  <a:pt x="412332" y="44549"/>
                </a:lnTo>
                <a:lnTo>
                  <a:pt x="412333" y="44549"/>
                </a:lnTo>
                <a:lnTo>
                  <a:pt x="456882" y="0"/>
                </a:lnTo>
                <a:lnTo>
                  <a:pt x="1514743" y="0"/>
                </a:lnTo>
                <a:cubicBezTo>
                  <a:pt x="1599226" y="1"/>
                  <a:pt x="1667713" y="68487"/>
                  <a:pt x="1667713" y="152970"/>
                </a:cubicBezTo>
                <a:lnTo>
                  <a:pt x="1667713" y="704806"/>
                </a:lnTo>
                <a:lnTo>
                  <a:pt x="1349251" y="1023269"/>
                </a:lnTo>
                <a:lnTo>
                  <a:pt x="1349251" y="318462"/>
                </a:lnTo>
                <a:lnTo>
                  <a:pt x="138420" y="318462"/>
                </a:lnTo>
                <a:lnTo>
                  <a:pt x="1" y="456881"/>
                </a:lnTo>
                <a:close/>
              </a:path>
            </a:pathLst>
          </a:custGeom>
          <a:solidFill>
            <a:srgbClr val="5D9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47" name="任意多边形 48">
            <a:extLst>
              <a:ext uri="{FF2B5EF4-FFF2-40B4-BE49-F238E27FC236}">
                <a16:creationId xmlns:a16="http://schemas.microsoft.com/office/drawing/2014/main" id="{02D1AA44-8120-5A6C-A267-E84762014F7F}"/>
              </a:ext>
            </a:extLst>
          </p:cNvPr>
          <p:cNvSpPr/>
          <p:nvPr/>
        </p:nvSpPr>
        <p:spPr>
          <a:xfrm rot="18900000" flipV="1">
            <a:off x="-102618" y="95709"/>
            <a:ext cx="926781" cy="721545"/>
          </a:xfrm>
          <a:custGeom>
            <a:avLst/>
            <a:gdLst>
              <a:gd name="connsiteX0" fmla="*/ 303771 w 1228628"/>
              <a:gd name="connsiteY0" fmla="*/ 32819 h 956548"/>
              <a:gd name="connsiteX1" fmla="*/ 303771 w 1228628"/>
              <a:gd name="connsiteY1" fmla="*/ 32820 h 956548"/>
              <a:gd name="connsiteX2" fmla="*/ 336591 w 1228628"/>
              <a:gd name="connsiteY2" fmla="*/ 0 h 956548"/>
              <a:gd name="connsiteX3" fmla="*/ 1115933 w 1228628"/>
              <a:gd name="connsiteY3" fmla="*/ 0 h 956548"/>
              <a:gd name="connsiteX4" fmla="*/ 1228628 w 1228628"/>
              <a:gd name="connsiteY4" fmla="*/ 112695 h 956548"/>
              <a:gd name="connsiteX5" fmla="*/ 1228628 w 1228628"/>
              <a:gd name="connsiteY5" fmla="*/ 721932 h 956548"/>
              <a:gd name="connsiteX6" fmla="*/ 994013 w 1228628"/>
              <a:gd name="connsiteY6" fmla="*/ 956548 h 956548"/>
              <a:gd name="connsiteX7" fmla="*/ 994013 w 1228628"/>
              <a:gd name="connsiteY7" fmla="*/ 234616 h 956548"/>
              <a:gd name="connsiteX8" fmla="*/ 101975 w 1228628"/>
              <a:gd name="connsiteY8" fmla="*/ 234616 h 956548"/>
              <a:gd name="connsiteX9" fmla="*/ 0 w 1228628"/>
              <a:gd name="connsiteY9" fmla="*/ 336591 h 95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8628" h="956548">
                <a:moveTo>
                  <a:pt x="303771" y="32819"/>
                </a:moveTo>
                <a:lnTo>
                  <a:pt x="303771" y="32820"/>
                </a:lnTo>
                <a:lnTo>
                  <a:pt x="336591" y="0"/>
                </a:lnTo>
                <a:lnTo>
                  <a:pt x="1115933" y="0"/>
                </a:lnTo>
                <a:cubicBezTo>
                  <a:pt x="1178173" y="0"/>
                  <a:pt x="1228628" y="50456"/>
                  <a:pt x="1228628" y="112695"/>
                </a:cubicBezTo>
                <a:lnTo>
                  <a:pt x="1228628" y="721932"/>
                </a:lnTo>
                <a:lnTo>
                  <a:pt x="994013" y="956548"/>
                </a:lnTo>
                <a:lnTo>
                  <a:pt x="994013" y="234616"/>
                </a:lnTo>
                <a:lnTo>
                  <a:pt x="101975" y="234616"/>
                </a:lnTo>
                <a:lnTo>
                  <a:pt x="0" y="336591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96A08F2-99E8-2F3A-9001-327ED6AB1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606" y="96838"/>
            <a:ext cx="1848231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2C3869-6A39-4CB8-2360-9091E3EED274}"/>
              </a:ext>
            </a:extLst>
          </p:cNvPr>
          <p:cNvSpPr txBox="1"/>
          <p:nvPr/>
        </p:nvSpPr>
        <p:spPr>
          <a:xfrm>
            <a:off x="1517508" y="285043"/>
            <a:ext cx="41456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阿里巴巴普惠体 M" panose="00020600040101010101" pitchFamily="18" charset="-122"/>
                <a:ea typeface="阿里巴巴普惠体 M" panose="00020600040101010101" pitchFamily="18" charset="-122"/>
              </a:rPr>
              <a:t>WIFI——ESP8266-01S</a:t>
            </a:r>
            <a:endParaRPr lang="zh-CN" altLang="en-US" sz="2800" b="1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28C2C4-EC18-F115-0B69-F0F95D502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1"/>
          <a:stretch/>
        </p:blipFill>
        <p:spPr>
          <a:xfrm>
            <a:off x="7328657" y="808263"/>
            <a:ext cx="2841840" cy="58258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C2DB7C-9BF7-9C17-5035-6C71DD70B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834" y="808263"/>
            <a:ext cx="5372390" cy="59519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885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B901C-7234-B6BF-1EFB-02B3928BF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7">
            <a:extLst>
              <a:ext uri="{FF2B5EF4-FFF2-40B4-BE49-F238E27FC236}">
                <a16:creationId xmlns:a16="http://schemas.microsoft.com/office/drawing/2014/main" id="{174AB881-DA3F-2221-A98B-598433FF7C75}"/>
              </a:ext>
            </a:extLst>
          </p:cNvPr>
          <p:cNvSpPr/>
          <p:nvPr/>
        </p:nvSpPr>
        <p:spPr>
          <a:xfrm rot="18900000" flipV="1">
            <a:off x="99493" y="160716"/>
            <a:ext cx="1257992" cy="771874"/>
          </a:xfrm>
          <a:custGeom>
            <a:avLst/>
            <a:gdLst>
              <a:gd name="connsiteX0" fmla="*/ 0 w 1667713"/>
              <a:gd name="connsiteY0" fmla="*/ 456881 h 1023269"/>
              <a:gd name="connsiteX1" fmla="*/ 412332 w 1667713"/>
              <a:gd name="connsiteY1" fmla="*/ 44549 h 1023269"/>
              <a:gd name="connsiteX2" fmla="*/ 412333 w 1667713"/>
              <a:gd name="connsiteY2" fmla="*/ 44549 h 1023269"/>
              <a:gd name="connsiteX3" fmla="*/ 456882 w 1667713"/>
              <a:gd name="connsiteY3" fmla="*/ 0 h 1023269"/>
              <a:gd name="connsiteX4" fmla="*/ 1514743 w 1667713"/>
              <a:gd name="connsiteY4" fmla="*/ 0 h 1023269"/>
              <a:gd name="connsiteX5" fmla="*/ 1667713 w 1667713"/>
              <a:gd name="connsiteY5" fmla="*/ 152970 h 1023269"/>
              <a:gd name="connsiteX6" fmla="*/ 1667713 w 1667713"/>
              <a:gd name="connsiteY6" fmla="*/ 704806 h 1023269"/>
              <a:gd name="connsiteX7" fmla="*/ 1349251 w 1667713"/>
              <a:gd name="connsiteY7" fmla="*/ 1023269 h 1023269"/>
              <a:gd name="connsiteX8" fmla="*/ 1349251 w 1667713"/>
              <a:gd name="connsiteY8" fmla="*/ 318462 h 1023269"/>
              <a:gd name="connsiteX9" fmla="*/ 138420 w 1667713"/>
              <a:gd name="connsiteY9" fmla="*/ 318462 h 1023269"/>
              <a:gd name="connsiteX10" fmla="*/ 1 w 1667713"/>
              <a:gd name="connsiteY10" fmla="*/ 456881 h 102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7713" h="1023269">
                <a:moveTo>
                  <a:pt x="0" y="456881"/>
                </a:moveTo>
                <a:lnTo>
                  <a:pt x="412332" y="44549"/>
                </a:lnTo>
                <a:lnTo>
                  <a:pt x="412333" y="44549"/>
                </a:lnTo>
                <a:lnTo>
                  <a:pt x="456882" y="0"/>
                </a:lnTo>
                <a:lnTo>
                  <a:pt x="1514743" y="0"/>
                </a:lnTo>
                <a:cubicBezTo>
                  <a:pt x="1599226" y="1"/>
                  <a:pt x="1667713" y="68487"/>
                  <a:pt x="1667713" y="152970"/>
                </a:cubicBezTo>
                <a:lnTo>
                  <a:pt x="1667713" y="704806"/>
                </a:lnTo>
                <a:lnTo>
                  <a:pt x="1349251" y="1023269"/>
                </a:lnTo>
                <a:lnTo>
                  <a:pt x="1349251" y="318462"/>
                </a:lnTo>
                <a:lnTo>
                  <a:pt x="138420" y="318462"/>
                </a:lnTo>
                <a:lnTo>
                  <a:pt x="1" y="456881"/>
                </a:lnTo>
                <a:close/>
              </a:path>
            </a:pathLst>
          </a:custGeom>
          <a:solidFill>
            <a:srgbClr val="5D99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sp>
        <p:nvSpPr>
          <p:cNvPr id="47" name="任意多边形 48">
            <a:extLst>
              <a:ext uri="{FF2B5EF4-FFF2-40B4-BE49-F238E27FC236}">
                <a16:creationId xmlns:a16="http://schemas.microsoft.com/office/drawing/2014/main" id="{E6938C22-6970-4BC8-27D6-5E4B23A18F60}"/>
              </a:ext>
            </a:extLst>
          </p:cNvPr>
          <p:cNvSpPr/>
          <p:nvPr/>
        </p:nvSpPr>
        <p:spPr>
          <a:xfrm rot="18900000" flipV="1">
            <a:off x="-102618" y="95709"/>
            <a:ext cx="926781" cy="721545"/>
          </a:xfrm>
          <a:custGeom>
            <a:avLst/>
            <a:gdLst>
              <a:gd name="connsiteX0" fmla="*/ 303771 w 1228628"/>
              <a:gd name="connsiteY0" fmla="*/ 32819 h 956548"/>
              <a:gd name="connsiteX1" fmla="*/ 303771 w 1228628"/>
              <a:gd name="connsiteY1" fmla="*/ 32820 h 956548"/>
              <a:gd name="connsiteX2" fmla="*/ 336591 w 1228628"/>
              <a:gd name="connsiteY2" fmla="*/ 0 h 956548"/>
              <a:gd name="connsiteX3" fmla="*/ 1115933 w 1228628"/>
              <a:gd name="connsiteY3" fmla="*/ 0 h 956548"/>
              <a:gd name="connsiteX4" fmla="*/ 1228628 w 1228628"/>
              <a:gd name="connsiteY4" fmla="*/ 112695 h 956548"/>
              <a:gd name="connsiteX5" fmla="*/ 1228628 w 1228628"/>
              <a:gd name="connsiteY5" fmla="*/ 721932 h 956548"/>
              <a:gd name="connsiteX6" fmla="*/ 994013 w 1228628"/>
              <a:gd name="connsiteY6" fmla="*/ 956548 h 956548"/>
              <a:gd name="connsiteX7" fmla="*/ 994013 w 1228628"/>
              <a:gd name="connsiteY7" fmla="*/ 234616 h 956548"/>
              <a:gd name="connsiteX8" fmla="*/ 101975 w 1228628"/>
              <a:gd name="connsiteY8" fmla="*/ 234616 h 956548"/>
              <a:gd name="connsiteX9" fmla="*/ 0 w 1228628"/>
              <a:gd name="connsiteY9" fmla="*/ 336591 h 95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8628" h="956548">
                <a:moveTo>
                  <a:pt x="303771" y="32819"/>
                </a:moveTo>
                <a:lnTo>
                  <a:pt x="303771" y="32820"/>
                </a:lnTo>
                <a:lnTo>
                  <a:pt x="336591" y="0"/>
                </a:lnTo>
                <a:lnTo>
                  <a:pt x="1115933" y="0"/>
                </a:lnTo>
                <a:cubicBezTo>
                  <a:pt x="1178173" y="0"/>
                  <a:pt x="1228628" y="50456"/>
                  <a:pt x="1228628" y="112695"/>
                </a:cubicBezTo>
                <a:lnTo>
                  <a:pt x="1228628" y="721932"/>
                </a:lnTo>
                <a:lnTo>
                  <a:pt x="994013" y="956548"/>
                </a:lnTo>
                <a:lnTo>
                  <a:pt x="994013" y="234616"/>
                </a:lnTo>
                <a:lnTo>
                  <a:pt x="101975" y="234616"/>
                </a:lnTo>
                <a:lnTo>
                  <a:pt x="0" y="336591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02CE27C-68BA-E8BE-5D36-CF84C860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606" y="96838"/>
            <a:ext cx="1848231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D2E6B3-9869-D6A7-BDD5-5A167C315909}"/>
              </a:ext>
            </a:extLst>
          </p:cNvPr>
          <p:cNvSpPr txBox="1"/>
          <p:nvPr/>
        </p:nvSpPr>
        <p:spPr>
          <a:xfrm>
            <a:off x="1517508" y="285043"/>
            <a:ext cx="41456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latin typeface="阿里巴巴普惠体 M" panose="00020600040101010101" pitchFamily="18" charset="-122"/>
                <a:ea typeface="阿里巴巴普惠体 M" panose="00020600040101010101" pitchFamily="18" charset="-122"/>
              </a:rPr>
              <a:t>WIFI——ESP8266-01S</a:t>
            </a:r>
            <a:endParaRPr lang="zh-CN" altLang="en-US" sz="2800" b="1" dirty="0">
              <a:latin typeface="阿里巴巴普惠体 M" panose="00020600040101010101" pitchFamily="18" charset="-122"/>
              <a:ea typeface="阿里巴巴普惠体 M" panose="00020600040101010101" pitchFamily="18" charset="-122"/>
            </a:endParaRPr>
          </a:p>
        </p:txBody>
      </p:sp>
      <p:pic>
        <p:nvPicPr>
          <p:cNvPr id="3" name="APP">
            <a:hlinkClick r:id="" action="ppaction://media"/>
            <a:extLst>
              <a:ext uri="{FF2B5EF4-FFF2-40B4-BE49-F238E27FC236}">
                <a16:creationId xmlns:a16="http://schemas.microsoft.com/office/drawing/2014/main" id="{63A7B4B0-6E8C-F695-4CD1-FE015601B15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6365" y="815427"/>
            <a:ext cx="10235609" cy="5757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047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00"/>
    </mc:Choice>
    <mc:Fallback xmlns=""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YinZJG#"/>
  <p:tag name="MH_LAYOUT" val="TitleSubTitleText"/>
  <p:tag name="MH" val="20170726163740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YinZJG#"/>
  <p:tag name="MH_LAYOUT" val="TitleSubTitleText"/>
  <p:tag name="MH" val="20170726163740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YinZJG#"/>
  <p:tag name="MH_LAYOUT" val="TitleSubTitleText"/>
  <p:tag name="MH" val="20170726163740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YinZJG#"/>
  <p:tag name="MH_LAYOUT" val="TitleSubTitleText"/>
  <p:tag name="MH" val="20170726163740"/>
  <p:tag name="MH_LIBRARY" val="GRAPHIC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207</Words>
  <Application>Microsoft Office PowerPoint</Application>
  <PresentationFormat>宽屏</PresentationFormat>
  <Paragraphs>42</Paragraphs>
  <Slides>7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阿里巴巴普惠体 M</vt:lpstr>
      <vt:lpstr>等线</vt:lpstr>
      <vt:lpstr>等线 Light</vt:lpstr>
      <vt:lpstr>Arial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炜 古</dc:creator>
  <cp:lastModifiedBy>炜 古</cp:lastModifiedBy>
  <cp:revision>7</cp:revision>
  <dcterms:created xsi:type="dcterms:W3CDTF">2024-12-25T16:09:24Z</dcterms:created>
  <dcterms:modified xsi:type="dcterms:W3CDTF">2025-04-18T08:12:01Z</dcterms:modified>
</cp:coreProperties>
</file>